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343" r:id="rId2"/>
    <p:sldId id="317" r:id="rId3"/>
    <p:sldId id="344" r:id="rId4"/>
    <p:sldId id="345" r:id="rId5"/>
    <p:sldId id="346" r:id="rId6"/>
    <p:sldId id="347" r:id="rId7"/>
    <p:sldId id="349" r:id="rId8"/>
    <p:sldId id="350" r:id="rId9"/>
    <p:sldId id="352" r:id="rId10"/>
    <p:sldId id="353" r:id="rId11"/>
    <p:sldId id="351" r:id="rId12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05D2149A-05EC-4280-9B1B-60FDF66F59A3}" type="datetimeFigureOut">
              <a:rPr lang="es-CO" smtClean="0"/>
              <a:pPr/>
              <a:t>07/09/2011</a:t>
            </a:fld>
            <a:endParaRPr lang="es-CO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s-CO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</p:spPr>
        <p:txBody>
          <a:bodyPr vert="horz" lIns="91427" tIns="45714" rIns="91427" bIns="45714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A28FAEBF-D681-4140-93CC-CAA86A498EE6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1</a:t>
            </a:fld>
            <a:endParaRPr lang="es-CO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10</a:t>
            </a:fld>
            <a:endParaRPr lang="es-CO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11</a:t>
            </a:fld>
            <a:endParaRPr lang="es-CO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2</a:t>
            </a:fld>
            <a:endParaRPr lang="es-CO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3</a:t>
            </a:fld>
            <a:endParaRPr lang="es-CO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4</a:t>
            </a:fld>
            <a:endParaRPr lang="es-CO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5</a:t>
            </a:fld>
            <a:endParaRPr lang="es-CO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6</a:t>
            </a:fld>
            <a:endParaRPr lang="es-CO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7</a:t>
            </a:fld>
            <a:endParaRPr lang="es-CO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8</a:t>
            </a:fld>
            <a:endParaRPr lang="es-CO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FAEBF-D681-4140-93CC-CAA86A498EE6}" type="slidenum">
              <a:rPr lang="es-CO" smtClean="0"/>
              <a:pPr/>
              <a:t>9</a:t>
            </a:fld>
            <a:endParaRPr lang="es-CO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09E056-3BB7-4453-8809-626F35A35D06}" type="datetimeFigureOut">
              <a:rPr lang="es-CO" smtClean="0"/>
              <a:pPr>
                <a:defRPr/>
              </a:pPr>
              <a:t>07/09/2011</a:t>
            </a:fld>
            <a:endParaRPr lang="es-CO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AE7EDA-7D4D-46F1-9605-95C2606215D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59F46D-E622-4D1E-BC02-FC028215DB47}" type="datetimeFigureOut">
              <a:rPr lang="es-CO" smtClean="0"/>
              <a:pPr>
                <a:defRPr/>
              </a:pPr>
              <a:t>07/09/2011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A51649-A8B9-4E1B-AEE1-CD170A33B8F9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DB9C34-84A5-42EA-9562-93E6669B0319}" type="datetimeFigureOut">
              <a:rPr lang="es-CO" smtClean="0"/>
              <a:pPr>
                <a:defRPr/>
              </a:pPr>
              <a:t>07/09/2011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6816CE-C5AB-40AA-B10E-0153BB2EFE8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D24FA8-A0C4-473C-8AF2-421BF84C7DE6}" type="datetimeFigureOut">
              <a:rPr lang="es-CO" smtClean="0"/>
              <a:pPr>
                <a:defRPr/>
              </a:pPr>
              <a:t>07/09/2011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028F4B-A844-401F-818C-466478E8E22C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B178F0-D2C1-4DB1-AE75-8AF30D9EEC0C}" type="datetimeFigureOut">
              <a:rPr lang="es-CO" smtClean="0"/>
              <a:pPr>
                <a:defRPr/>
              </a:pPr>
              <a:t>07/09/2011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608C1A-9363-436F-B509-27C6DD93B62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F82DD-5ACD-4DCA-921D-61D54985C22B}" type="datetimeFigureOut">
              <a:rPr lang="es-CO" smtClean="0"/>
              <a:pPr>
                <a:defRPr/>
              </a:pPr>
              <a:t>07/09/2011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169B8-81FE-41D2-826D-CD7C08D04724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59899B-A5AC-4996-B192-F9478B5483A4}" type="datetimeFigureOut">
              <a:rPr lang="es-CO" smtClean="0"/>
              <a:pPr>
                <a:defRPr/>
              </a:pPr>
              <a:t>07/09/2011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EDDDEC-5267-41C2-8508-20E3C66380B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C265FF-2CBE-48F6-B0B9-FA065CF86C8A}" type="datetimeFigureOut">
              <a:rPr lang="es-CO" smtClean="0"/>
              <a:pPr>
                <a:defRPr/>
              </a:pPr>
              <a:t>07/09/2011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F9F3C6-1F6C-4B1D-8500-D6E9F968DC59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7332F3-FB5F-4CD1-AC3E-B82C97B81489}" type="datetimeFigureOut">
              <a:rPr lang="es-CO" smtClean="0"/>
              <a:pPr>
                <a:defRPr/>
              </a:pPr>
              <a:t>07/09/2011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CF302-E94C-48A9-86E2-8567342BBE1E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54049B-1665-4767-97C3-CD1F9CD09C28}" type="datetimeFigureOut">
              <a:rPr lang="es-CO" smtClean="0"/>
              <a:pPr>
                <a:defRPr/>
              </a:pPr>
              <a:t>07/09/2011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3AF22-EDFA-4E36-BDE3-D387E861C156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0A6164-7271-45DC-8868-00C74638C913}" type="datetimeFigureOut">
              <a:rPr lang="es-CO" smtClean="0"/>
              <a:pPr>
                <a:defRPr/>
              </a:pPr>
              <a:t>07/09/2011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B2A89B44-2646-46AC-BDFF-0372FEBC5D5A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303EEEF-31B3-494C-BAAC-A7B25AAF116F}" type="datetimeFigureOut">
              <a:rPr lang="es-CO" smtClean="0"/>
              <a:pPr>
                <a:defRPr/>
              </a:pPr>
              <a:t>07/09/2011</a:t>
            </a:fld>
            <a:endParaRPr lang="es-CO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15723BF-D16E-463A-9F52-FE834BE18753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emf"/><Relationship Id="rId7" Type="http://schemas.openxmlformats.org/officeDocument/2006/relationships/hyperlink" Target="http://www.youtube.com/watch?v=jjXyqcx-mYY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youtube.com/watch?v=0GFKqOf8EHQ&amp;feature=related" TargetMode="External"/><Relationship Id="rId5" Type="http://schemas.openxmlformats.org/officeDocument/2006/relationships/hyperlink" Target="http://www.youtube.com/watch?v=o1wT_FcO2Rk&amp;feature=related" TargetMode="External"/><Relationship Id="rId4" Type="http://schemas.openxmlformats.org/officeDocument/2006/relationships/hyperlink" Target="http://www.youtube.com/watch?v=tCAffMSWSzY&amp;feature=related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hyperlink" Target="http://www.barackobama.com/espanol/" TargetMode="External"/><Relationship Id="rId4" Type="http://schemas.openxmlformats.org/officeDocument/2006/relationships/hyperlink" Target="http://www.youtube.com/watch?v=jjXyqcx-mYY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hyperlink" Target="http://www.youtube.com/watch?v=jjXyqcx-mYY" TargetMode="External"/><Relationship Id="rId4" Type="http://schemas.openxmlformats.org/officeDocument/2006/relationships/hyperlink" Target="http://www.youtube.com/watch?v=OjF51ALu0sc&amp;feature=relmfu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hyperlink" Target="http://www.youtube.com/watch?v=jjXyqcx-mYY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hyperlink" Target="http://www.youtube.com/watch?v=jjXyqcx-mYY" TargetMode="External"/><Relationship Id="rId4" Type="http://schemas.openxmlformats.org/officeDocument/2006/relationships/hyperlink" Target="http://www.youtube.com/watch?v=v2cPKjzXds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youtube.com/watch?v=jjXyqcx-mYY" TargetMode="External"/><Relationship Id="rId5" Type="http://schemas.openxmlformats.org/officeDocument/2006/relationships/hyperlink" Target="http://www.youtube.com/watch?feature=iv&amp;v=ssZKOmDV0C4&amp;src_vid=VPPqqdoDtmA&amp;annotation_id=annotation_482441" TargetMode="External"/><Relationship Id="rId4" Type="http://schemas.openxmlformats.org/officeDocument/2006/relationships/hyperlink" Target="http://www.youtube.com/watch?v=EhpKmQCCwB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60648"/>
            <a:ext cx="37444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251520" y="332656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Y MARKETING POLÍTICO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563888" y="184482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1" name="10 Rectángulo"/>
          <p:cNvSpPr/>
          <p:nvPr/>
        </p:nvSpPr>
        <p:spPr>
          <a:xfrm>
            <a:off x="3563888" y="1916832"/>
            <a:ext cx="558011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dirty="0" smtClean="0"/>
              <a:t>Características de la </a:t>
            </a:r>
            <a:endParaRPr lang="es-CO" sz="2800" dirty="0" smtClean="0"/>
          </a:p>
          <a:p>
            <a:r>
              <a:rPr lang="es-CO" sz="2800" dirty="0" smtClean="0"/>
              <a:t>comunicación política </a:t>
            </a:r>
          </a:p>
          <a:p>
            <a:endParaRPr lang="es-CO" dirty="0" smtClean="0"/>
          </a:p>
          <a:p>
            <a:pPr lvl="0"/>
            <a:r>
              <a:rPr lang="es-CO" dirty="0" smtClean="0"/>
              <a:t>1. Carácter </a:t>
            </a:r>
            <a:r>
              <a:rPr lang="es-CO" dirty="0" smtClean="0"/>
              <a:t>audiovisual- tendencia de reducirse al </a:t>
            </a:r>
            <a:r>
              <a:rPr lang="es-CO" dirty="0" smtClean="0"/>
              <a:t>espectáculo.</a:t>
            </a:r>
            <a:endParaRPr lang="es-CO" dirty="0" smtClean="0"/>
          </a:p>
          <a:p>
            <a:pPr lvl="0"/>
            <a:r>
              <a:rPr lang="es-CO" dirty="0" smtClean="0"/>
              <a:t>2. Orden </a:t>
            </a:r>
            <a:r>
              <a:rPr lang="es-CO" dirty="0" smtClean="0"/>
              <a:t>mundial - Democracia – sociedad más informada</a:t>
            </a:r>
          </a:p>
          <a:p>
            <a:pPr lvl="0"/>
            <a:r>
              <a:rPr lang="es-CO" dirty="0" smtClean="0"/>
              <a:t>3. Concepción </a:t>
            </a:r>
            <a:r>
              <a:rPr lang="es-CO" dirty="0" smtClean="0"/>
              <a:t>oral – discursos </a:t>
            </a:r>
            <a:r>
              <a:rPr lang="es-CO" dirty="0" smtClean="0"/>
              <a:t>y mensajes persuasivos</a:t>
            </a:r>
            <a:endParaRPr lang="es-CO" dirty="0" smtClean="0"/>
          </a:p>
          <a:p>
            <a:pPr lvl="0"/>
            <a:r>
              <a:rPr lang="es-CO" dirty="0" smtClean="0"/>
              <a:t>4. Oportunismo </a:t>
            </a:r>
            <a:r>
              <a:rPr lang="es-CO" dirty="0" smtClean="0"/>
              <a:t>– políticamente correcto </a:t>
            </a:r>
          </a:p>
          <a:p>
            <a:pPr lvl="0"/>
            <a:r>
              <a:rPr lang="es-CO" dirty="0" smtClean="0"/>
              <a:t>5. Pragmatismo </a:t>
            </a:r>
            <a:r>
              <a:rPr lang="es-CO" dirty="0" smtClean="0"/>
              <a:t>– detecta necesidades</a:t>
            </a:r>
          </a:p>
          <a:p>
            <a:pPr lvl="0"/>
            <a:r>
              <a:rPr lang="es-CO" dirty="0" smtClean="0"/>
              <a:t>6. Opacidad </a:t>
            </a:r>
            <a:r>
              <a:rPr lang="es-CO" dirty="0" smtClean="0"/>
              <a:t>– distracción del público</a:t>
            </a:r>
          </a:p>
          <a:p>
            <a:pPr lvl="0"/>
            <a:r>
              <a:rPr lang="es-CO" dirty="0" smtClean="0"/>
              <a:t>7. Despersonalización- </a:t>
            </a:r>
            <a:r>
              <a:rPr lang="es-CO" dirty="0" smtClean="0"/>
              <a:t>frases </a:t>
            </a:r>
            <a:r>
              <a:rPr lang="es-CO" dirty="0" smtClean="0"/>
              <a:t>impersonales – no señala quién o quiénes. </a:t>
            </a:r>
            <a:endParaRPr lang="es-CO" dirty="0"/>
          </a:p>
        </p:txBody>
      </p:sp>
      <p:pic>
        <p:nvPicPr>
          <p:cNvPr id="2050" name="Picture 2" descr="http://4.bp.blogspot.com/_Z10IAnmIulU/TUCP6I6h9KI/AAAAAAAAAIU/uxD6wjsDhQY/s400/que-es-politica%255B1%25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276872"/>
            <a:ext cx="3273090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60648"/>
            <a:ext cx="37444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251520" y="26064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Y MARKETING POLÍTICO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563888" y="184482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012160" y="2276872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0" y="1916832"/>
            <a:ext cx="4464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/>
              <a:t>OPOSICIÓN Y GUERRA SUCIA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4355976" y="1556792"/>
            <a:ext cx="478802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600" b="1" dirty="0" smtClean="0"/>
          </a:p>
          <a:p>
            <a:endParaRPr lang="es-CO" sz="1600" b="1" dirty="0" smtClean="0"/>
          </a:p>
          <a:p>
            <a:r>
              <a:rPr lang="es-CO" sz="1600" b="1" dirty="0" smtClean="0"/>
              <a:t>¿ ES OBAMA MUSULMÁN?</a:t>
            </a:r>
          </a:p>
          <a:p>
            <a:endParaRPr lang="es-CO" sz="1600" b="1" dirty="0" smtClean="0"/>
          </a:p>
          <a:p>
            <a:r>
              <a:rPr lang="en-US" sz="1200" u="sng" dirty="0" smtClean="0">
                <a:hlinkClick r:id="rId4"/>
              </a:rPr>
              <a:t>http://www.youtube.com/watch?v=tCAffMSWSzY&amp;feature=related</a:t>
            </a:r>
            <a:endParaRPr lang="es-CO" sz="1200" dirty="0" smtClean="0"/>
          </a:p>
          <a:p>
            <a:endParaRPr lang="es-CO" sz="1200" u="sng" dirty="0" smtClean="0">
              <a:hlinkClick r:id="rId5"/>
            </a:endParaRPr>
          </a:p>
          <a:p>
            <a:r>
              <a:rPr lang="es-CO" sz="1200" u="sng" dirty="0" smtClean="0">
                <a:hlinkClick r:id="rId5"/>
              </a:rPr>
              <a:t>http</a:t>
            </a:r>
            <a:r>
              <a:rPr lang="es-CO" sz="1200" u="sng" dirty="0" smtClean="0">
                <a:hlinkClick r:id="rId5"/>
              </a:rPr>
              <a:t>://www.youtube.com/watch?v=o1wT_FcO2Rk&amp;feature=related</a:t>
            </a:r>
            <a:endParaRPr lang="es-CO" sz="1200" dirty="0" smtClean="0"/>
          </a:p>
          <a:p>
            <a:endParaRPr lang="es-CO" sz="1600" b="1" dirty="0" smtClean="0"/>
          </a:p>
          <a:p>
            <a:r>
              <a:rPr lang="es-CO" sz="1600" b="1" dirty="0" smtClean="0"/>
              <a:t>- SU </a:t>
            </a:r>
            <a:r>
              <a:rPr lang="es-CO" sz="1600" b="1" dirty="0" smtClean="0"/>
              <a:t>DEFENSA EN EL SHOW DE LARRY KING</a:t>
            </a:r>
          </a:p>
          <a:p>
            <a:pPr>
              <a:buFontTx/>
              <a:buChar char="-"/>
            </a:pPr>
            <a:endParaRPr lang="es-CO" sz="1600" b="1" dirty="0" smtClean="0"/>
          </a:p>
          <a:p>
            <a:r>
              <a:rPr lang="es-CO" sz="1200" u="sng" dirty="0" smtClean="0">
                <a:hlinkClick r:id="rId6"/>
              </a:rPr>
              <a:t>http://</a:t>
            </a:r>
            <a:r>
              <a:rPr lang="es-CO" sz="1200" u="sng" dirty="0" smtClean="0">
                <a:hlinkClick r:id="rId6"/>
              </a:rPr>
              <a:t>www.youtube.com/watch?v=0GFKqOf8EHQ&amp;feature=related</a:t>
            </a:r>
            <a:endParaRPr lang="es-CO" sz="1200" u="sng" dirty="0" smtClean="0"/>
          </a:p>
          <a:p>
            <a:endParaRPr lang="es-CO" sz="1600" u="sng" dirty="0" smtClean="0"/>
          </a:p>
          <a:p>
            <a:endParaRPr lang="es-CO" b="1" u="sng" dirty="0" smtClean="0"/>
          </a:p>
          <a:p>
            <a:pPr>
              <a:buFontTx/>
              <a:buChar char="-"/>
            </a:pPr>
            <a:r>
              <a:rPr lang="es-CO" b="1" dirty="0" smtClean="0"/>
              <a:t>Campaña de desprestigio del Tea </a:t>
            </a:r>
            <a:r>
              <a:rPr lang="es-CO" b="1" dirty="0" smtClean="0"/>
              <a:t>party</a:t>
            </a:r>
            <a:r>
              <a:rPr lang="es-CO" b="1" dirty="0" smtClean="0"/>
              <a:t>  ala radical del partido republicano </a:t>
            </a:r>
          </a:p>
          <a:p>
            <a:pPr>
              <a:buFontTx/>
              <a:buChar char="-"/>
            </a:pPr>
            <a:endParaRPr lang="es-CO" sz="1600" u="sng" dirty="0" smtClean="0"/>
          </a:p>
          <a:p>
            <a:r>
              <a:rPr lang="es-CO" sz="1600" dirty="0" smtClean="0"/>
              <a:t>Sarah </a:t>
            </a:r>
            <a:r>
              <a:rPr lang="es-CO" sz="1600" dirty="0" smtClean="0"/>
              <a:t>Palin</a:t>
            </a:r>
            <a:r>
              <a:rPr lang="es-CO" sz="1600" dirty="0" smtClean="0"/>
              <a:t> – ‘</a:t>
            </a:r>
            <a:r>
              <a:rPr lang="es-CO" sz="1600" dirty="0" smtClean="0"/>
              <a:t>Obama</a:t>
            </a:r>
            <a:r>
              <a:rPr lang="es-CO" sz="1600" dirty="0" smtClean="0"/>
              <a:t> hará políticas que favorecerán sólo a las minorías’.</a:t>
            </a:r>
            <a:endParaRPr lang="es-CO" sz="1600" dirty="0" smtClean="0"/>
          </a:p>
          <a:p>
            <a:endParaRPr lang="es-CO" sz="1600" u="sng" dirty="0" smtClean="0">
              <a:hlinkClick r:id="rId7"/>
            </a:endParaRPr>
          </a:p>
          <a:p>
            <a:endParaRPr lang="es-CO" sz="1600" u="sng" dirty="0" smtClean="0">
              <a:hlinkClick r:id="rId7"/>
            </a:endParaRPr>
          </a:p>
          <a:p>
            <a:endParaRPr lang="es-CO" dirty="0"/>
          </a:p>
        </p:txBody>
      </p:sp>
      <p:pic>
        <p:nvPicPr>
          <p:cNvPr id="54274" name="Picture 2" descr="http://4.bp.blogspot.com/_gr41FEso034/SO_Kt7mLInI/AAAAAAAARws/6Gs_o58iz5Y/s400/John+McCai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2708920"/>
            <a:ext cx="2857500" cy="36480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60648"/>
            <a:ext cx="37444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251520" y="26064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Y MARKETING POLÍTICO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563888" y="184482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012160" y="2276872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179512" y="1628800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sz="2400" b="1" dirty="0" smtClean="0"/>
          </a:p>
          <a:p>
            <a:r>
              <a:rPr lang="es-CO" sz="2400" b="1" dirty="0" smtClean="0"/>
              <a:t>Y ESTÁ LISTO PARA EL 2012….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4788024" y="1700808"/>
            <a:ext cx="43559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endParaRPr lang="es-CO" sz="1200" b="1" u="sng" dirty="0" smtClean="0"/>
          </a:p>
          <a:p>
            <a:endParaRPr lang="es-CO" b="1" u="sng" dirty="0" smtClean="0"/>
          </a:p>
          <a:p>
            <a:pPr>
              <a:buFontTx/>
              <a:buChar char="-"/>
            </a:pPr>
            <a:endParaRPr lang="es-CO" sz="1600" b="1" dirty="0" smtClean="0"/>
          </a:p>
          <a:p>
            <a:pPr>
              <a:buFontTx/>
              <a:buChar char="-"/>
            </a:pPr>
            <a:endParaRPr lang="es-CO" sz="1600" b="1" dirty="0" smtClean="0"/>
          </a:p>
          <a:p>
            <a:endParaRPr lang="es-CO" sz="1600" b="1" dirty="0" smtClean="0"/>
          </a:p>
          <a:p>
            <a:endParaRPr lang="es-CO" sz="1600" u="sng" dirty="0" smtClean="0">
              <a:hlinkClick r:id="rId4"/>
            </a:endParaRPr>
          </a:p>
          <a:p>
            <a:endParaRPr lang="es-CO" sz="1600" u="sng" dirty="0" smtClean="0">
              <a:hlinkClick r:id="rId4"/>
            </a:endParaRPr>
          </a:p>
          <a:p>
            <a:endParaRPr lang="es-CO" dirty="0"/>
          </a:p>
        </p:txBody>
      </p:sp>
      <p:sp>
        <p:nvSpPr>
          <p:cNvPr id="16" name="15 Rectángulo"/>
          <p:cNvSpPr/>
          <p:nvPr/>
        </p:nvSpPr>
        <p:spPr>
          <a:xfrm>
            <a:off x="6156176" y="2132856"/>
            <a:ext cx="28083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-"/>
            </a:pPr>
            <a:r>
              <a:rPr lang="es-CO" sz="2000" dirty="0" smtClean="0"/>
              <a:t> Lanzó su campaña de recolección</a:t>
            </a:r>
          </a:p>
          <a:p>
            <a:pPr algn="just"/>
            <a:r>
              <a:rPr lang="es-CO" sz="2000" dirty="0" smtClean="0"/>
              <a:t>En YOUTUBE.COM</a:t>
            </a:r>
          </a:p>
          <a:p>
            <a:endParaRPr lang="es-CO" dirty="0" smtClean="0"/>
          </a:p>
          <a:p>
            <a:r>
              <a:rPr lang="es-CO" sz="1200" dirty="0" smtClean="0">
                <a:hlinkClick r:id="rId5"/>
              </a:rPr>
              <a:t>http</a:t>
            </a:r>
            <a:r>
              <a:rPr lang="es-CO" sz="1200" dirty="0" smtClean="0">
                <a:hlinkClick r:id="rId5"/>
              </a:rPr>
              <a:t>://www.barackobama.com/espanol</a:t>
            </a:r>
            <a:r>
              <a:rPr lang="es-CO" sz="1200" dirty="0" smtClean="0">
                <a:hlinkClick r:id="rId5"/>
              </a:rPr>
              <a:t>/</a:t>
            </a:r>
            <a:endParaRPr lang="es-CO" sz="1200" dirty="0" smtClean="0"/>
          </a:p>
          <a:p>
            <a:endParaRPr lang="es-CO" dirty="0" smtClean="0"/>
          </a:p>
          <a:p>
            <a:r>
              <a:rPr lang="es-CO" sz="2400" dirty="0" smtClean="0"/>
              <a:t>- </a:t>
            </a:r>
            <a:r>
              <a:rPr lang="es-CO" sz="2400" dirty="0" smtClean="0"/>
              <a:t>Montó su página web </a:t>
            </a:r>
          </a:p>
          <a:p>
            <a:endParaRPr lang="es-CO" dirty="0" smtClean="0"/>
          </a:p>
          <a:p>
            <a:r>
              <a:rPr lang="es-CO" sz="1200" dirty="0" smtClean="0"/>
              <a:t>http</a:t>
            </a:r>
            <a:r>
              <a:rPr lang="es-CO" sz="1200" dirty="0" smtClean="0"/>
              <a:t>://www.barackobama.com/get-involved</a:t>
            </a:r>
            <a:endParaRPr lang="es-CO" sz="1200" dirty="0"/>
          </a:p>
        </p:txBody>
      </p:sp>
      <p:pic>
        <p:nvPicPr>
          <p:cNvPr id="48130" name="Picture 2" descr="http://cdn.interartix.com/wp-content/uploads/2011/04/obama20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924944"/>
            <a:ext cx="5760636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60648"/>
            <a:ext cx="37444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179512" y="26064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Y MARKETING POLÍTICO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563888" y="184482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pic>
        <p:nvPicPr>
          <p:cNvPr id="18434" name="Picture 2" descr="http://4.bp.blogspot.com/_uVJ-dC5PxKM/SZRg4yEmODI/AAAAAAAAEk4/cvs3ipmd81s/s400/obam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7" y="2276872"/>
            <a:ext cx="5419415" cy="3888432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6012160" y="2276872"/>
            <a:ext cx="29523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El ARTE DE LA ILUSIÓN</a:t>
            </a:r>
          </a:p>
          <a:p>
            <a:endParaRPr lang="es-CO" sz="2800" dirty="0" smtClean="0"/>
          </a:p>
          <a:p>
            <a:r>
              <a:rPr lang="es-CO" sz="2800" dirty="0" smtClean="0"/>
              <a:t>CAMPAÑA GANADORA</a:t>
            </a:r>
          </a:p>
          <a:p>
            <a:r>
              <a:rPr lang="es-CO" sz="2800" dirty="0" smtClean="0"/>
              <a:t>DE LOS PREMIOS DE</a:t>
            </a:r>
          </a:p>
          <a:p>
            <a:r>
              <a:rPr lang="es-CO" sz="2800" dirty="0" smtClean="0"/>
              <a:t>PUBLICIDAD DE CANNES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60648"/>
            <a:ext cx="37444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251520" y="188640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Y MARKETING POLÍTICO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563888" y="184482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012160" y="2276872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pic>
        <p:nvPicPr>
          <p:cNvPr id="35842" name="Picture 2" descr="http://2.bp.blogspot.com/_-AGfB4zn_94/SkkIxe99hhI/AAAAAAAABVU/Az2JCtZ_ptw/s400/obama_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996952"/>
            <a:ext cx="3810000" cy="3048001"/>
          </a:xfrm>
          <a:prstGeom prst="rect">
            <a:avLst/>
          </a:prstGeom>
          <a:noFill/>
        </p:spPr>
      </p:pic>
      <p:sp>
        <p:nvSpPr>
          <p:cNvPr id="16" name="15 CuadroTexto"/>
          <p:cNvSpPr txBox="1"/>
          <p:nvPr/>
        </p:nvSpPr>
        <p:spPr>
          <a:xfrm>
            <a:off x="4283968" y="2420888"/>
            <a:ext cx="603801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 smtClean="0"/>
              <a:t>CAMBIO</a:t>
            </a:r>
          </a:p>
          <a:p>
            <a:endParaRPr lang="es-CO" sz="3200" b="1" dirty="0" smtClean="0"/>
          </a:p>
          <a:p>
            <a:r>
              <a:rPr lang="es-CO" sz="3200" b="1" dirty="0" smtClean="0"/>
              <a:t>UNIDAD</a:t>
            </a:r>
          </a:p>
          <a:p>
            <a:endParaRPr lang="es-CO" sz="3200" b="1" dirty="0" smtClean="0"/>
          </a:p>
          <a:p>
            <a:r>
              <a:rPr lang="es-CO" sz="3200" b="1" dirty="0" smtClean="0"/>
              <a:t>Y MEJORES DÍAS POR DELANTE.</a:t>
            </a:r>
          </a:p>
          <a:p>
            <a:endParaRPr lang="es-CO" dirty="0" smtClean="0"/>
          </a:p>
          <a:p>
            <a:pPr>
              <a:buFontTx/>
              <a:buChar char="-"/>
            </a:pPr>
            <a:r>
              <a:rPr lang="es-CO" dirty="0" smtClean="0"/>
              <a:t> Colores de la bandera de E.U.</a:t>
            </a:r>
          </a:p>
          <a:p>
            <a:pPr>
              <a:buFontTx/>
              <a:buChar char="-"/>
            </a:pPr>
            <a:r>
              <a:rPr lang="es-CO" dirty="0" smtClean="0"/>
              <a:t> Un nuevo amanecer para América</a:t>
            </a:r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395536" y="2276872"/>
            <a:ext cx="1800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b="1" dirty="0" smtClean="0"/>
              <a:t>LOGOTIPO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60648"/>
            <a:ext cx="37444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179512" y="26064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Y MARKETING POLÍTICO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563888" y="184482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012160" y="2276872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395536" y="2276872"/>
            <a:ext cx="3672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b="1" dirty="0" smtClean="0"/>
              <a:t>SLOGANS O MENSAJES DE CAMPAÑA</a:t>
            </a:r>
            <a:endParaRPr lang="es-CO" sz="2000" b="1" dirty="0" smtClean="0"/>
          </a:p>
        </p:txBody>
      </p:sp>
      <p:pic>
        <p:nvPicPr>
          <p:cNvPr id="37890" name="Picture 2" descr="http://www.viajarencruceros.com/files/Crucero-Yes-We-Can-alojara-a-los-seguidores-de-Obama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212976"/>
            <a:ext cx="4391980" cy="2927987"/>
          </a:xfrm>
          <a:prstGeom prst="rect">
            <a:avLst/>
          </a:prstGeom>
          <a:noFill/>
        </p:spPr>
      </p:pic>
      <p:sp>
        <p:nvSpPr>
          <p:cNvPr id="17" name="16 CuadroTexto"/>
          <p:cNvSpPr txBox="1"/>
          <p:nvPr/>
        </p:nvSpPr>
        <p:spPr>
          <a:xfrm>
            <a:off x="4788024" y="2636912"/>
            <a:ext cx="435597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n-US" sz="2800" dirty="0" smtClean="0"/>
              <a:t>- CHANGE </a:t>
            </a:r>
            <a:r>
              <a:rPr lang="en-US" sz="2800" dirty="0" smtClean="0"/>
              <a:t>WE CAN BELIEVE IN </a:t>
            </a:r>
            <a:endParaRPr lang="es-CO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- WE </a:t>
            </a:r>
            <a:r>
              <a:rPr lang="en-US" sz="2800" dirty="0" smtClean="0"/>
              <a:t>ARE ALL THE SAME</a:t>
            </a:r>
            <a:endParaRPr lang="es-CO" sz="2800" dirty="0" smtClean="0"/>
          </a:p>
          <a:p>
            <a:endParaRPr lang="en-US" sz="2800" dirty="0" smtClean="0"/>
          </a:p>
          <a:p>
            <a:r>
              <a:rPr lang="en-US" sz="2800" b="1" dirty="0" smtClean="0"/>
              <a:t>- HOPE</a:t>
            </a:r>
            <a:endParaRPr lang="es-CO" sz="2800" b="1" dirty="0" smtClean="0"/>
          </a:p>
          <a:p>
            <a:endParaRPr lang="es-CO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60648"/>
            <a:ext cx="37444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179512" y="26064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Y MARKETING POLÍTICO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563888" y="184482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012160" y="2276872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395536" y="2276872"/>
            <a:ext cx="3672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/>
              <a:t>TEMAS BANDERA</a:t>
            </a:r>
            <a:endParaRPr lang="es-CO" sz="2400" b="1" dirty="0" smtClean="0"/>
          </a:p>
        </p:txBody>
      </p:sp>
      <p:sp>
        <p:nvSpPr>
          <p:cNvPr id="17" name="16 CuadroTexto"/>
          <p:cNvSpPr txBox="1"/>
          <p:nvPr/>
        </p:nvSpPr>
        <p:spPr>
          <a:xfrm>
            <a:off x="4788024" y="1700808"/>
            <a:ext cx="435597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sz="2800" b="1" dirty="0" smtClean="0"/>
              <a:t>1. ECONOMÍA</a:t>
            </a:r>
          </a:p>
          <a:p>
            <a:r>
              <a:rPr lang="es-CO" sz="2000" b="1" dirty="0" smtClean="0"/>
              <a:t>- crisis económica e </a:t>
            </a:r>
          </a:p>
          <a:p>
            <a:r>
              <a:rPr lang="es-CO" sz="2000" b="1" dirty="0" smtClean="0"/>
              <a:t>Inmobiliaria más fuerte</a:t>
            </a:r>
          </a:p>
          <a:p>
            <a:r>
              <a:rPr lang="es-CO" sz="2000" b="1" dirty="0" smtClean="0"/>
              <a:t>Después de la de 1929.</a:t>
            </a:r>
          </a:p>
          <a:p>
            <a:endParaRPr lang="es-CO" sz="2800" b="1" dirty="0" smtClean="0"/>
          </a:p>
          <a:p>
            <a:r>
              <a:rPr lang="es-CO" sz="2800" b="1" dirty="0" smtClean="0"/>
              <a:t>2. PROMETIÓ SACAR A LAS TROPAS DE E.U. DE IRAK</a:t>
            </a:r>
          </a:p>
          <a:p>
            <a:endParaRPr lang="es-CO" sz="2800" b="1" dirty="0" smtClean="0"/>
          </a:p>
          <a:p>
            <a:r>
              <a:rPr lang="es-CO" sz="2800" b="1" dirty="0" smtClean="0"/>
              <a:t>3. IGUALDAD DE OPORTUNIDADES</a:t>
            </a:r>
            <a:endParaRPr lang="es-CO" sz="2800" b="1" dirty="0" smtClean="0"/>
          </a:p>
          <a:p>
            <a:endParaRPr lang="es-CO" sz="2800" b="1" dirty="0" smtClean="0"/>
          </a:p>
          <a:p>
            <a:endParaRPr lang="es-CO" dirty="0"/>
          </a:p>
        </p:txBody>
      </p:sp>
      <p:pic>
        <p:nvPicPr>
          <p:cNvPr id="39938" name="Picture 2" descr="http://www.indamixworldwide.com/html/images/indamix/edito%20-%20yes%20we%20c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079" y="2924944"/>
            <a:ext cx="4128459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60648"/>
            <a:ext cx="37444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0" y="26064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Y MARKETING POLÍTICO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563888" y="184482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012160" y="2276872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179512" y="2060849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/>
              <a:t>ESTRATEGIAS DE PUBLICIDAD Y MARKETING</a:t>
            </a:r>
          </a:p>
          <a:p>
            <a:r>
              <a:rPr lang="es-CO" sz="2400" b="1" dirty="0" smtClean="0"/>
              <a:t>MASIVAS</a:t>
            </a:r>
            <a:endParaRPr lang="es-CO" sz="2400" b="1" dirty="0" smtClean="0"/>
          </a:p>
        </p:txBody>
      </p:sp>
      <p:sp>
        <p:nvSpPr>
          <p:cNvPr id="17" name="16 CuadroTexto"/>
          <p:cNvSpPr txBox="1"/>
          <p:nvPr/>
        </p:nvSpPr>
        <p:spPr>
          <a:xfrm>
            <a:off x="4788024" y="1700808"/>
            <a:ext cx="435597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r>
              <a:rPr lang="es-CO" b="1" dirty="0" smtClean="0"/>
              <a:t>1. DOCUMENTAL - BIOGRAFÍA </a:t>
            </a:r>
            <a:r>
              <a:rPr lang="es-CO" b="1" dirty="0" smtClean="0"/>
              <a:t>DE BARAK OBAMA </a:t>
            </a:r>
            <a:endParaRPr lang="es-CO" b="1" dirty="0" smtClean="0"/>
          </a:p>
          <a:p>
            <a:r>
              <a:rPr lang="es-CO" dirty="0" smtClean="0"/>
              <a:t>keeping</a:t>
            </a:r>
            <a:r>
              <a:rPr lang="es-CO" dirty="0" smtClean="0"/>
              <a:t>  </a:t>
            </a:r>
            <a:r>
              <a:rPr lang="es-CO" dirty="0" smtClean="0"/>
              <a:t>America´s</a:t>
            </a:r>
            <a:r>
              <a:rPr lang="es-CO" dirty="0" smtClean="0"/>
              <a:t> </a:t>
            </a:r>
            <a:r>
              <a:rPr lang="es-CO" dirty="0" smtClean="0"/>
              <a:t>promise</a:t>
            </a:r>
            <a:endParaRPr lang="es-CO" dirty="0" smtClean="0"/>
          </a:p>
          <a:p>
            <a:pPr>
              <a:buFontTx/>
              <a:buChar char="-"/>
            </a:pPr>
            <a:endParaRPr lang="es-CO" sz="1600" b="1" dirty="0" smtClean="0"/>
          </a:p>
          <a:p>
            <a:r>
              <a:rPr lang="es-CO" sz="1200" u="sng" dirty="0" smtClean="0">
                <a:hlinkClick r:id="rId4"/>
              </a:rPr>
              <a:t>http://www.youtube.com/watch?v=OjF51ALu0sc&amp;feature=relmfu</a:t>
            </a:r>
            <a:endParaRPr lang="es-CO" sz="1200" dirty="0" smtClean="0"/>
          </a:p>
          <a:p>
            <a:endParaRPr lang="es-CO" sz="1600" b="1" dirty="0" smtClean="0"/>
          </a:p>
          <a:p>
            <a:r>
              <a:rPr lang="es-CO" b="1" dirty="0" smtClean="0"/>
              <a:t>2. INFOCOMERCIALES DE 30 MINUTOS </a:t>
            </a:r>
          </a:p>
          <a:p>
            <a:endParaRPr lang="es-CO" b="1" dirty="0" smtClean="0"/>
          </a:p>
          <a:p>
            <a:r>
              <a:rPr lang="es-CO" sz="1200" b="1" dirty="0" smtClean="0"/>
              <a:t>http</a:t>
            </a:r>
            <a:r>
              <a:rPr lang="es-CO" sz="1200" b="1" dirty="0" smtClean="0"/>
              <a:t>://www.youtube.com/watch?v=a0JhEtzch4Y</a:t>
            </a:r>
            <a:endParaRPr lang="es-CO" sz="1200" b="1" dirty="0" smtClean="0"/>
          </a:p>
          <a:p>
            <a:endParaRPr lang="es-CO" sz="1600" u="sng" dirty="0" smtClean="0">
              <a:hlinkClick r:id="rId5"/>
            </a:endParaRPr>
          </a:p>
          <a:p>
            <a:endParaRPr lang="es-CO" sz="1600" u="sng" dirty="0" smtClean="0">
              <a:hlinkClick r:id="rId5"/>
            </a:endParaRPr>
          </a:p>
          <a:p>
            <a:r>
              <a:rPr lang="es-CO" b="1" dirty="0" smtClean="0"/>
              <a:t>3. CANCIÓN CON ARTISTAS RECONOCIDOS</a:t>
            </a:r>
          </a:p>
          <a:p>
            <a:endParaRPr lang="es-CO" sz="1600" b="1" u="sng" dirty="0" smtClean="0">
              <a:hlinkClick r:id="rId5"/>
            </a:endParaRPr>
          </a:p>
          <a:p>
            <a:r>
              <a:rPr lang="es-CO" sz="1200" b="1" u="sng" dirty="0" smtClean="0">
                <a:hlinkClick r:id="rId5"/>
              </a:rPr>
              <a:t>h</a:t>
            </a:r>
            <a:r>
              <a:rPr lang="es-CO" sz="1200" u="sng" dirty="0" smtClean="0">
                <a:hlinkClick r:id="rId5"/>
              </a:rPr>
              <a:t>ttp</a:t>
            </a:r>
            <a:r>
              <a:rPr lang="es-CO" sz="1200" u="sng" dirty="0" smtClean="0">
                <a:hlinkClick r:id="rId5"/>
              </a:rPr>
              <a:t>://www.youtube.com/watch?v=jjXyqcx-mYY</a:t>
            </a:r>
            <a:endParaRPr lang="es-CO" sz="1200" b="1" dirty="0" smtClean="0"/>
          </a:p>
          <a:p>
            <a:endParaRPr lang="es-CO" dirty="0"/>
          </a:p>
        </p:txBody>
      </p:sp>
      <p:pic>
        <p:nvPicPr>
          <p:cNvPr id="41986" name="Picture 2" descr="http://imagecache2.allposters.com/IMAGES/MCG/O360L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356992"/>
            <a:ext cx="4429927" cy="29569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60648"/>
            <a:ext cx="37444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0" y="188640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Y MARKETING POLÍTICO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563888" y="184482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012160" y="2276872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179512" y="2060849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/>
              <a:t>ESTRATEGIAS DE PUBLICIDAD Y MARKETING DE NICHO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4788024" y="1700808"/>
            <a:ext cx="4355976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b="1" dirty="0" smtClean="0"/>
          </a:p>
          <a:p>
            <a:endParaRPr lang="es-CO" b="1" dirty="0" smtClean="0"/>
          </a:p>
          <a:p>
            <a:r>
              <a:rPr lang="es-CO" b="1" dirty="0" smtClean="0"/>
              <a:t>1. CONVENCIÓN DEL PARTIDO DEMÓCRATA</a:t>
            </a:r>
          </a:p>
          <a:p>
            <a:pPr>
              <a:buFontTx/>
              <a:buChar char="-"/>
            </a:pPr>
            <a:endParaRPr lang="es-CO" b="1" dirty="0" smtClean="0"/>
          </a:p>
          <a:p>
            <a:r>
              <a:rPr lang="es-CO" b="1" dirty="0" smtClean="0"/>
              <a:t>2. PROGRAMAS DE RADIO PARA ESTADOS ESPECÍFICOS</a:t>
            </a:r>
          </a:p>
          <a:p>
            <a:endParaRPr lang="es-CO" b="1" dirty="0" smtClean="0"/>
          </a:p>
          <a:p>
            <a:r>
              <a:rPr lang="es-CO" b="1" dirty="0" smtClean="0"/>
              <a:t>3. CAMPAÑA ESPECIAL PARA LOS </a:t>
            </a:r>
          </a:p>
          <a:p>
            <a:r>
              <a:rPr lang="es-CO" b="1" dirty="0" smtClean="0"/>
              <a:t>INMIGRANTES HISPANOS</a:t>
            </a:r>
          </a:p>
          <a:p>
            <a:endParaRPr lang="es-CO" b="1" dirty="0" smtClean="0"/>
          </a:p>
          <a:p>
            <a:r>
              <a:rPr lang="es-CO" b="1" dirty="0" smtClean="0"/>
              <a:t>4. DISCURSOS PARA CADA VISITA DE SU GIRA POR E.U.</a:t>
            </a:r>
          </a:p>
          <a:p>
            <a:endParaRPr lang="es-CO" sz="1600" b="1" dirty="0" smtClean="0"/>
          </a:p>
          <a:p>
            <a:endParaRPr lang="es-CO" sz="1600" b="1" dirty="0" smtClean="0"/>
          </a:p>
          <a:p>
            <a:endParaRPr lang="es-CO" sz="1600" u="sng" dirty="0" smtClean="0">
              <a:hlinkClick r:id="rId4"/>
            </a:endParaRPr>
          </a:p>
          <a:p>
            <a:endParaRPr lang="es-CO" sz="1600" u="sng" dirty="0" smtClean="0">
              <a:hlinkClick r:id="rId4"/>
            </a:endParaRPr>
          </a:p>
          <a:p>
            <a:endParaRPr lang="es-CO" dirty="0"/>
          </a:p>
        </p:txBody>
      </p:sp>
      <p:pic>
        <p:nvPicPr>
          <p:cNvPr id="44034" name="Picture 2" descr="http://www.huffingtonpost.com/huff-wires/20080828/cvn-convention-crowd/images/55598f30-15ba-4140-8373-8556c6f3ec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284984"/>
            <a:ext cx="4277319" cy="308267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60648"/>
            <a:ext cx="37444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251520" y="26064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Y MARKETING POLÍTICO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563888" y="184482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012160" y="2276872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179512" y="1628800"/>
            <a:ext cx="4464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/>
              <a:t>3 millones </a:t>
            </a:r>
            <a:r>
              <a:rPr lang="es-CO" sz="2400" dirty="0" smtClean="0"/>
              <a:t>de norteamericanos contribuyeron con </a:t>
            </a:r>
            <a:r>
              <a:rPr lang="es-CO" sz="2400" b="1" dirty="0" smtClean="0"/>
              <a:t>US 650 millones</a:t>
            </a:r>
            <a:r>
              <a:rPr lang="es-CO" sz="2400" dirty="0" smtClean="0"/>
              <a:t> a la campaña del demócrata </a:t>
            </a:r>
            <a:r>
              <a:rPr lang="es-CO" sz="2400" b="1" dirty="0" smtClean="0"/>
              <a:t>BARACK OBAMA </a:t>
            </a:r>
          </a:p>
          <a:p>
            <a:endParaRPr lang="es-CO" sz="2400" b="1" dirty="0" smtClean="0"/>
          </a:p>
        </p:txBody>
      </p:sp>
      <p:sp>
        <p:nvSpPr>
          <p:cNvPr id="17" name="16 CuadroTexto"/>
          <p:cNvSpPr txBox="1"/>
          <p:nvPr/>
        </p:nvSpPr>
        <p:spPr>
          <a:xfrm>
            <a:off x="4788024" y="1700808"/>
            <a:ext cx="435597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smtClean="0"/>
              <a:t>INNOVACIÓN</a:t>
            </a:r>
          </a:p>
          <a:p>
            <a:pPr algn="ctr"/>
            <a:endParaRPr lang="es-CO" sz="3200" b="1" dirty="0" smtClean="0"/>
          </a:p>
          <a:p>
            <a:pPr>
              <a:buFontTx/>
              <a:buChar char="-"/>
            </a:pPr>
            <a:r>
              <a:rPr lang="es-CO" b="1" dirty="0" smtClean="0"/>
              <a:t>F</a:t>
            </a:r>
            <a:r>
              <a:rPr lang="es-CO" b="1" dirty="0" smtClean="0"/>
              <a:t>abricó una gran comunidad de votantes y voluntarios que se unieron a su campaña</a:t>
            </a:r>
          </a:p>
          <a:p>
            <a:pPr algn="ctr">
              <a:buFontTx/>
              <a:buChar char="-"/>
            </a:pPr>
            <a:endParaRPr lang="es-CO" b="1" dirty="0" smtClean="0"/>
          </a:p>
          <a:p>
            <a:pPr>
              <a:buFontTx/>
              <a:buChar char="-"/>
            </a:pPr>
            <a:r>
              <a:rPr lang="es-CO" b="1" dirty="0" smtClean="0"/>
              <a:t> Oportunidad de participar</a:t>
            </a:r>
          </a:p>
          <a:p>
            <a:endParaRPr lang="es-CO" b="1" dirty="0" smtClean="0"/>
          </a:p>
          <a:p>
            <a:r>
              <a:rPr lang="es-CO" b="1" dirty="0" smtClean="0"/>
              <a:t>‘MÁS QUE CREER EN MI, YO QUIERO QUE CREA EN USTED’ </a:t>
            </a:r>
          </a:p>
          <a:p>
            <a:endParaRPr lang="es-CO" b="1" dirty="0" smtClean="0"/>
          </a:p>
          <a:p>
            <a:pPr>
              <a:buFontTx/>
              <a:buChar char="-"/>
            </a:pPr>
            <a:r>
              <a:rPr lang="es-CO" b="1" dirty="0" smtClean="0"/>
              <a:t>Estrategia digital - Fabrica de sueños </a:t>
            </a:r>
          </a:p>
          <a:p>
            <a:pPr>
              <a:buFontTx/>
              <a:buChar char="-"/>
            </a:pPr>
            <a:r>
              <a:rPr lang="es-CO" u="sng" dirty="0" smtClean="0">
                <a:hlinkClick r:id="rId4"/>
              </a:rPr>
              <a:t>http</a:t>
            </a:r>
            <a:r>
              <a:rPr lang="es-CO" u="sng" dirty="0" smtClean="0">
                <a:hlinkClick r:id="rId4"/>
              </a:rPr>
              <a:t>://</a:t>
            </a:r>
            <a:r>
              <a:rPr lang="es-CO" u="sng" dirty="0" smtClean="0">
                <a:hlinkClick r:id="rId4"/>
              </a:rPr>
              <a:t>www.youtube.com/watch?v=v2cPKjzXdss</a:t>
            </a:r>
            <a:endParaRPr lang="es-CO" u="sng" dirty="0" smtClean="0"/>
          </a:p>
          <a:p>
            <a:pPr>
              <a:buFontTx/>
              <a:buChar char="-"/>
            </a:pPr>
            <a:endParaRPr lang="es-CO" sz="1200" b="1" u="sng" dirty="0" smtClean="0"/>
          </a:p>
          <a:p>
            <a:endParaRPr lang="es-CO" b="1" u="sng" dirty="0" smtClean="0"/>
          </a:p>
          <a:p>
            <a:pPr>
              <a:buFontTx/>
              <a:buChar char="-"/>
            </a:pPr>
            <a:endParaRPr lang="es-CO" sz="1600" b="1" dirty="0" smtClean="0"/>
          </a:p>
          <a:p>
            <a:pPr>
              <a:buFontTx/>
              <a:buChar char="-"/>
            </a:pPr>
            <a:endParaRPr lang="es-CO" sz="1600" b="1" dirty="0" smtClean="0"/>
          </a:p>
          <a:p>
            <a:endParaRPr lang="es-CO" sz="1600" b="1" dirty="0" smtClean="0"/>
          </a:p>
          <a:p>
            <a:endParaRPr lang="es-CO" sz="1600" u="sng" dirty="0" smtClean="0">
              <a:hlinkClick r:id="rId5"/>
            </a:endParaRPr>
          </a:p>
          <a:p>
            <a:endParaRPr lang="es-CO" sz="1600" u="sng" dirty="0" smtClean="0">
              <a:hlinkClick r:id="rId5"/>
            </a:endParaRPr>
          </a:p>
          <a:p>
            <a:endParaRPr lang="es-CO" dirty="0"/>
          </a:p>
        </p:txBody>
      </p:sp>
      <p:pic>
        <p:nvPicPr>
          <p:cNvPr id="44034" name="Picture 2" descr="http://www.huffingtonpost.com/huff-wires/20080828/cvn-convention-crowd/images/55598f30-15ba-4140-8373-8556c6f3ec8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284984"/>
            <a:ext cx="4277319" cy="308267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 rot="5400000">
            <a:off x="4500562" y="1928813"/>
            <a:ext cx="142875" cy="914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 rot="5400000">
            <a:off x="4500562" y="2214563"/>
            <a:ext cx="142875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 rot="5400000">
            <a:off x="4500562" y="2071688"/>
            <a:ext cx="142875" cy="914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 dirty="0"/>
          </a:p>
        </p:txBody>
      </p:sp>
      <p:sp>
        <p:nvSpPr>
          <p:cNvPr id="2054" name="14 CuadroTexto"/>
          <p:cNvSpPr txBox="1">
            <a:spLocks noChangeArrowheads="1"/>
          </p:cNvSpPr>
          <p:nvPr/>
        </p:nvSpPr>
        <p:spPr bwMode="auto">
          <a:xfrm>
            <a:off x="395536" y="1988840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endParaRPr lang="es-CO" dirty="0">
              <a:latin typeface="Calibri" pitchFamily="34" charset="0"/>
            </a:endParaRPr>
          </a:p>
        </p:txBody>
      </p:sp>
      <p:pic>
        <p:nvPicPr>
          <p:cNvPr id="15" name="1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60648"/>
            <a:ext cx="37444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251520" y="26064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COMUNICACIÓN </a:t>
            </a:r>
          </a:p>
          <a:p>
            <a:r>
              <a:rPr lang="es-CO" sz="2800" b="1" dirty="0" smtClean="0"/>
              <a:t>Y MARKETING POLÍTICO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563888" y="184482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pPr>
              <a:buFont typeface="Wingdings" pitchFamily="2" charset="2"/>
              <a:buChar char="ü"/>
            </a:pPr>
            <a:endParaRPr lang="es-CO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012160" y="2276872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0" y="1916832"/>
            <a:ext cx="4464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dirty="0" smtClean="0"/>
              <a:t>DISCURSOS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4788024" y="1700808"/>
            <a:ext cx="435597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smtClean="0"/>
              <a:t>INFLUIR </a:t>
            </a:r>
          </a:p>
          <a:p>
            <a:pPr algn="just"/>
            <a:r>
              <a:rPr lang="es-CO" sz="2000" b="1" dirty="0" smtClean="0"/>
              <a:t> </a:t>
            </a:r>
          </a:p>
          <a:p>
            <a:pPr algn="just">
              <a:buFontTx/>
              <a:buChar char="-"/>
            </a:pPr>
            <a:r>
              <a:rPr lang="es-CO" sz="2000" b="1" dirty="0" smtClean="0"/>
              <a:t>Contra la guerra de Irak</a:t>
            </a:r>
          </a:p>
          <a:p>
            <a:pPr algn="just">
              <a:buFontTx/>
              <a:buChar char="-"/>
            </a:pPr>
            <a:r>
              <a:rPr lang="es-CO" sz="1200" u="sng" dirty="0" smtClean="0">
                <a:hlinkClick r:id="rId4"/>
              </a:rPr>
              <a:t>http://www.youtube.com/watch?v=EhpKmQCCwB8</a:t>
            </a:r>
            <a:endParaRPr lang="es-CO" sz="1200" b="1" dirty="0" smtClean="0"/>
          </a:p>
          <a:p>
            <a:pPr algn="just">
              <a:buFontTx/>
              <a:buChar char="-"/>
            </a:pPr>
            <a:endParaRPr lang="es-CO" sz="2000" b="1" dirty="0" smtClean="0"/>
          </a:p>
          <a:p>
            <a:pPr algn="just">
              <a:buFontTx/>
              <a:buChar char="-"/>
            </a:pPr>
            <a:r>
              <a:rPr lang="es-CO" sz="2000" b="1" dirty="0" smtClean="0"/>
              <a:t> Contra la discriminación </a:t>
            </a:r>
          </a:p>
          <a:p>
            <a:pPr algn="just">
              <a:buFontTx/>
              <a:buChar char="-"/>
            </a:pPr>
            <a:endParaRPr lang="es-CO" sz="2000" b="1" dirty="0" smtClean="0"/>
          </a:p>
          <a:p>
            <a:pPr algn="just">
              <a:buFontTx/>
              <a:buChar char="-"/>
            </a:pPr>
            <a:r>
              <a:rPr lang="es-CO" sz="2000" b="1" dirty="0" smtClean="0"/>
              <a:t>  Contra las políticas económicas del Gobierno de George W. Bush</a:t>
            </a:r>
          </a:p>
          <a:p>
            <a:pPr algn="just">
              <a:buFontTx/>
              <a:buChar char="-"/>
            </a:pPr>
            <a:endParaRPr lang="es-CO" sz="2000" b="1" dirty="0" smtClean="0"/>
          </a:p>
          <a:p>
            <a:pPr algn="just">
              <a:buFontTx/>
              <a:buChar char="-"/>
            </a:pPr>
            <a:r>
              <a:rPr lang="es-CO" sz="2000" b="1" dirty="0" smtClean="0"/>
              <a:t> Memorable discurso de su elección </a:t>
            </a:r>
          </a:p>
          <a:p>
            <a:endParaRPr lang="es-CO" sz="1200" b="1" u="sng" dirty="0" smtClean="0"/>
          </a:p>
          <a:p>
            <a:r>
              <a:rPr lang="es-CO" sz="1200" u="sng" dirty="0" smtClean="0">
                <a:hlinkClick r:id="rId5"/>
              </a:rPr>
              <a:t>http://www.youtube.com/watch?feature=iv&amp;v=ssZKOmDV0C4&amp;src_vid=VPPqqdoDtmA&amp;annotation_id=annotation_482441</a:t>
            </a:r>
            <a:endParaRPr lang="es-CO" sz="1200" b="1" u="sng" dirty="0" smtClean="0"/>
          </a:p>
          <a:p>
            <a:pPr>
              <a:buFontTx/>
              <a:buChar char="-"/>
            </a:pPr>
            <a:endParaRPr lang="es-CO" sz="1600" b="1" dirty="0" smtClean="0"/>
          </a:p>
          <a:p>
            <a:pPr>
              <a:buFontTx/>
              <a:buChar char="-"/>
            </a:pPr>
            <a:endParaRPr lang="es-CO" sz="1600" b="1" dirty="0" smtClean="0"/>
          </a:p>
          <a:p>
            <a:endParaRPr lang="es-CO" sz="1600" b="1" dirty="0" smtClean="0"/>
          </a:p>
          <a:p>
            <a:endParaRPr lang="es-CO" sz="1600" u="sng" dirty="0" smtClean="0">
              <a:hlinkClick r:id="rId6"/>
            </a:endParaRPr>
          </a:p>
          <a:p>
            <a:endParaRPr lang="es-CO" sz="1600" u="sng" dirty="0" smtClean="0">
              <a:hlinkClick r:id="rId6"/>
            </a:endParaRPr>
          </a:p>
          <a:p>
            <a:endParaRPr lang="es-CO" dirty="0"/>
          </a:p>
        </p:txBody>
      </p:sp>
      <p:pic>
        <p:nvPicPr>
          <p:cNvPr id="52226" name="Picture 2" descr="http://scriptor.typepad.com/photos/uncategorized/2008/03/20/obama_rac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19" y="2636912"/>
            <a:ext cx="4440223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1794</TotalTime>
  <Words>463</Words>
  <Application>Microsoft Office PowerPoint</Application>
  <PresentationFormat>Presentación en pantalla (4:3)</PresentationFormat>
  <Paragraphs>249</Paragraphs>
  <Slides>11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Flujo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m-prieto</dc:creator>
  <cp:lastModifiedBy>User</cp:lastModifiedBy>
  <cp:revision>344</cp:revision>
  <dcterms:created xsi:type="dcterms:W3CDTF">2010-03-18T20:45:58Z</dcterms:created>
  <dcterms:modified xsi:type="dcterms:W3CDTF">2011-09-08T03:37:06Z</dcterms:modified>
</cp:coreProperties>
</file>